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1" r:id="rId2"/>
    <p:sldId id="262" r:id="rId3"/>
    <p:sldId id="263" r:id="rId4"/>
    <p:sldId id="264" r:id="rId5"/>
    <p:sldId id="309" r:id="rId6"/>
    <p:sldId id="311" r:id="rId7"/>
    <p:sldId id="310" r:id="rId8"/>
    <p:sldId id="312" r:id="rId9"/>
    <p:sldId id="313" r:id="rId10"/>
    <p:sldId id="315" r:id="rId11"/>
    <p:sldId id="316" r:id="rId12"/>
    <p:sldId id="317" r:id="rId13"/>
    <p:sldId id="318" r:id="rId14"/>
    <p:sldId id="319" r:id="rId15"/>
    <p:sldId id="320" r:id="rId16"/>
    <p:sldId id="321" r:id="rId17"/>
    <p:sldId id="322" r:id="rId18"/>
    <p:sldId id="323" r:id="rId19"/>
    <p:sldId id="324" r:id="rId20"/>
    <p:sldId id="325" r:id="rId21"/>
    <p:sldId id="326" r:id="rId22"/>
    <p:sldId id="327" r:id="rId23"/>
    <p:sldId id="314" r:id="rId24"/>
    <p:sldId id="332"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varScale="1">
        <p:scale>
          <a:sx n="48" d="100"/>
          <a:sy n="48" d="100"/>
        </p:scale>
        <p:origin x="-96" y="-51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pPr>
              <a:defRPr/>
            </a:pPr>
            <a:fld id="{375337D1-7A8F-4A88-B145-EAA071F3114B}"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276D70CF-AFF1-4C6A-87D4-35F7C72D9BD0}"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0AFAF92-FF56-4CDA-94D8-5B5C4A7F414B}" type="slidenum">
              <a:rPr lang="en-US" smtClean="0"/>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F805C29B-0D58-4207-A53F-32357E0E67FB}" type="slidenum">
              <a:rPr lang="en-US" smtClean="0"/>
              <a:pPr>
                <a:defRPr/>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pPr>
              <a:defRPr/>
            </a:pPr>
            <a:endParaRPr lang="en-US"/>
          </a:p>
        </p:txBody>
      </p:sp>
      <p:sp>
        <p:nvSpPr>
          <p:cNvPr id="5" name="Footer Placeholder 4"/>
          <p:cNvSpPr>
            <a:spLocks noGrp="1"/>
          </p:cNvSpPr>
          <p:nvPr>
            <p:ph type="ftr" sz="quarter" idx="11"/>
          </p:nvPr>
        </p:nvSpPr>
        <p:spPr/>
        <p:txBody>
          <a:bodyPr/>
          <a:lstStyle>
            <a:extLst/>
          </a:lstStyle>
          <a:p>
            <a:pPr>
              <a:defRPr/>
            </a:pPr>
            <a:endParaRPr lang="en-US"/>
          </a:p>
        </p:txBody>
      </p:sp>
      <p:sp>
        <p:nvSpPr>
          <p:cNvPr id="6" name="Slide Number Placeholder 5"/>
          <p:cNvSpPr>
            <a:spLocks noGrp="1"/>
          </p:cNvSpPr>
          <p:nvPr>
            <p:ph type="sldNum" sz="quarter" idx="12"/>
          </p:nvPr>
        </p:nvSpPr>
        <p:spPr/>
        <p:txBody>
          <a:bodyPr/>
          <a:lstStyle>
            <a:extLst/>
          </a:lstStyle>
          <a:p>
            <a:pPr>
              <a:defRPr/>
            </a:pPr>
            <a:fld id="{57472F3C-559A-4ECD-B370-15FDFC7E6051}" type="slidenum">
              <a:rPr lang="en-US" smtClean="0"/>
              <a:pPr>
                <a:defRPr/>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4E7F5CA1-2424-4769-834F-2AC32BBF798C}" type="slidenum">
              <a:rPr lang="en-US" smtClean="0"/>
              <a:pPr>
                <a:defRPr/>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pPr>
              <a:defRPr/>
            </a:pPr>
            <a:endParaRPr lang="en-US"/>
          </a:p>
        </p:txBody>
      </p:sp>
      <p:sp>
        <p:nvSpPr>
          <p:cNvPr id="8" name="Footer Placeholder 7"/>
          <p:cNvSpPr>
            <a:spLocks noGrp="1"/>
          </p:cNvSpPr>
          <p:nvPr>
            <p:ph type="ftr" sz="quarter" idx="11"/>
          </p:nvPr>
        </p:nvSpPr>
        <p:spPr/>
        <p:txBody>
          <a:bodyPr/>
          <a:lstStyle>
            <a:extLst/>
          </a:lstStyle>
          <a:p>
            <a:pPr>
              <a:defRPr/>
            </a:pPr>
            <a:endParaRPr lang="en-US"/>
          </a:p>
        </p:txBody>
      </p:sp>
      <p:sp>
        <p:nvSpPr>
          <p:cNvPr id="9" name="Slide Number Placeholder 8"/>
          <p:cNvSpPr>
            <a:spLocks noGrp="1"/>
          </p:cNvSpPr>
          <p:nvPr>
            <p:ph type="sldNum" sz="quarter" idx="12"/>
          </p:nvPr>
        </p:nvSpPr>
        <p:spPr/>
        <p:txBody>
          <a:bodyPr/>
          <a:lstStyle>
            <a:extLst/>
          </a:lstStyle>
          <a:p>
            <a:pPr>
              <a:defRPr/>
            </a:pPr>
            <a:fld id="{F277951E-5CBB-44DC-B70B-A6C2028B5BEC}"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pPr>
              <a:defRPr/>
            </a:pPr>
            <a:endParaRPr lang="en-US"/>
          </a:p>
        </p:txBody>
      </p:sp>
      <p:sp>
        <p:nvSpPr>
          <p:cNvPr id="4" name="Footer Placeholder 3"/>
          <p:cNvSpPr>
            <a:spLocks noGrp="1"/>
          </p:cNvSpPr>
          <p:nvPr>
            <p:ph type="ftr" sz="quarter" idx="11"/>
          </p:nvPr>
        </p:nvSpPr>
        <p:spPr/>
        <p:txBody>
          <a:bodyPr/>
          <a:lstStyle>
            <a:extLst/>
          </a:lstStyle>
          <a:p>
            <a:pPr>
              <a:defRPr/>
            </a:pPr>
            <a:endParaRPr lang="en-US"/>
          </a:p>
        </p:txBody>
      </p:sp>
      <p:sp>
        <p:nvSpPr>
          <p:cNvPr id="5" name="Slide Number Placeholder 4"/>
          <p:cNvSpPr>
            <a:spLocks noGrp="1"/>
          </p:cNvSpPr>
          <p:nvPr>
            <p:ph type="sldNum" sz="quarter" idx="12"/>
          </p:nvPr>
        </p:nvSpPr>
        <p:spPr/>
        <p:txBody>
          <a:bodyPr/>
          <a:lstStyle>
            <a:extLst/>
          </a:lstStyle>
          <a:p>
            <a:pPr>
              <a:defRPr/>
            </a:pPr>
            <a:fld id="{AAA688FD-8FBE-4532-B591-71A8C35CCC0D}" type="slidenum">
              <a:rPr lang="en-US" smtClean="0"/>
              <a:pPr>
                <a:defRPr/>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pPr>
              <a:defRPr/>
            </a:pPr>
            <a:endParaRPr lang="en-US"/>
          </a:p>
        </p:txBody>
      </p:sp>
      <p:sp>
        <p:nvSpPr>
          <p:cNvPr id="3" name="Footer Placeholder 2"/>
          <p:cNvSpPr>
            <a:spLocks noGrp="1"/>
          </p:cNvSpPr>
          <p:nvPr>
            <p:ph type="ftr" sz="quarter" idx="11"/>
          </p:nvPr>
        </p:nvSpPr>
        <p:spPr/>
        <p:txBody>
          <a:bodyPr/>
          <a:lstStyle>
            <a:extLst/>
          </a:lstStyle>
          <a:p>
            <a:pPr>
              <a:defRPr/>
            </a:pPr>
            <a:endParaRPr lang="en-US"/>
          </a:p>
        </p:txBody>
      </p:sp>
      <p:sp>
        <p:nvSpPr>
          <p:cNvPr id="4" name="Slide Number Placeholder 3"/>
          <p:cNvSpPr>
            <a:spLocks noGrp="1"/>
          </p:cNvSpPr>
          <p:nvPr>
            <p:ph type="sldNum" sz="quarter" idx="12"/>
          </p:nvPr>
        </p:nvSpPr>
        <p:spPr/>
        <p:txBody>
          <a:bodyPr/>
          <a:lstStyle>
            <a:extLst/>
          </a:lstStyle>
          <a:p>
            <a:pPr>
              <a:defRPr/>
            </a:pPr>
            <a:fld id="{5AACCB7D-2244-4429-BC2C-07A500F09E4B}"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pPr>
              <a:defRPr/>
            </a:pPr>
            <a:endParaRPr lang="en-US"/>
          </a:p>
        </p:txBody>
      </p:sp>
      <p:sp>
        <p:nvSpPr>
          <p:cNvPr id="6" name="Footer Placeholder 5"/>
          <p:cNvSpPr>
            <a:spLocks noGrp="1"/>
          </p:cNvSpPr>
          <p:nvPr>
            <p:ph type="ftr" sz="quarter" idx="11"/>
          </p:nvPr>
        </p:nvSpPr>
        <p:spPr/>
        <p:txBody>
          <a:bodyPr/>
          <a:lstStyle>
            <a:extLst/>
          </a:lstStyle>
          <a:p>
            <a:pPr>
              <a:defRPr/>
            </a:pPr>
            <a:endParaRPr lang="en-US"/>
          </a:p>
        </p:txBody>
      </p:sp>
      <p:sp>
        <p:nvSpPr>
          <p:cNvPr id="7" name="Slide Number Placeholder 6"/>
          <p:cNvSpPr>
            <a:spLocks noGrp="1"/>
          </p:cNvSpPr>
          <p:nvPr>
            <p:ph type="sldNum" sz="quarter" idx="12"/>
          </p:nvPr>
        </p:nvSpPr>
        <p:spPr/>
        <p:txBody>
          <a:bodyPr/>
          <a:lstStyle>
            <a:extLst/>
          </a:lstStyle>
          <a:p>
            <a:pPr>
              <a:defRPr/>
            </a:pPr>
            <a:fld id="{9EF14312-9013-4493-94D0-07BC9B33EEEA}"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pPr>
              <a:defRPr/>
            </a:pPr>
            <a:fld id="{8E543432-418B-411D-B496-E555909AFD75}" type="slidenum">
              <a:rPr lang="en-US" smtClean="0"/>
              <a:pPr>
                <a:defRPr/>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D0E1EBEC-6048-406E-88C6-66A54098E59C}" type="slidenum">
              <a:rPr lang="en-US" smtClean="0"/>
              <a:pPr>
                <a:defRPr/>
              </a:pPr>
              <a:t>‹#›</a:t>
            </a:fld>
            <a:endParaRPr lang="en-US"/>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3"/>
          <p:cNvSpPr>
            <a:spLocks noGrp="1" noChangeArrowheads="1"/>
          </p:cNvSpPr>
          <p:nvPr>
            <p:ph idx="1"/>
          </p:nvPr>
        </p:nvSpPr>
        <p:spPr>
          <a:xfrm>
            <a:off x="457200" y="4800600"/>
            <a:ext cx="8229600" cy="762000"/>
          </a:xfrm>
        </p:spPr>
        <p:txBody>
          <a:bodyPr/>
          <a:lstStyle/>
          <a:p>
            <a:pPr algn="ctr" eaLnBrk="1" hangingPunct="1">
              <a:buFontTx/>
              <a:buNone/>
            </a:pPr>
            <a:r>
              <a:rPr lang="en-US" sz="2800" i="1" dirty="0" smtClean="0">
                <a:latin typeface="Times New Roman" pitchFamily="18" charset="0"/>
                <a:cs typeface="Times New Roman" pitchFamily="18" charset="0"/>
              </a:rPr>
              <a:t>The Wise Still Seek Him Today</a:t>
            </a:r>
          </a:p>
        </p:txBody>
      </p:sp>
      <p:sp>
        <p:nvSpPr>
          <p:cNvPr id="2050" name="Rectangle 2"/>
          <p:cNvSpPr>
            <a:spLocks noGrp="1" noChangeArrowheads="1"/>
          </p:cNvSpPr>
          <p:nvPr>
            <p:ph type="title"/>
          </p:nvPr>
        </p:nvSpPr>
        <p:spPr>
          <a:xfrm>
            <a:off x="457200" y="1066800"/>
            <a:ext cx="8229600" cy="3429000"/>
          </a:xfrm>
        </p:spPr>
        <p:txBody>
          <a:bodyPr/>
          <a:lstStyle/>
          <a:p>
            <a:pPr eaLnBrk="1" hangingPunct="1"/>
            <a:r>
              <a:rPr lang="en-US" i="1" dirty="0" smtClean="0">
                <a:solidFill>
                  <a:schemeClr val="tx1"/>
                </a:solidFill>
                <a:latin typeface="Times New Roman" pitchFamily="18" charset="0"/>
                <a:cs typeface="Times New Roman" pitchFamily="18" charset="0"/>
              </a:rPr>
              <a:t>The Good Shepherd Ministry</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Psalm 23</a:t>
            </a:r>
            <a:r>
              <a:rPr lang="en-US" i="1" dirty="0" smtClean="0">
                <a:solidFill>
                  <a:schemeClr val="tx1"/>
                </a:solidFill>
                <a:latin typeface="Times New Roman" pitchFamily="18" charset="0"/>
                <a:cs typeface="Times New Roman" pitchFamily="18" charset="0"/>
              </a:rPr>
              <a:t/>
            </a:r>
            <a:br>
              <a:rPr lang="en-US" i="1" dirty="0" smtClean="0">
                <a:solidFill>
                  <a:schemeClr val="tx1"/>
                </a:solidFill>
                <a:latin typeface="Times New Roman" pitchFamily="18" charset="0"/>
                <a:cs typeface="Times New Roman" pitchFamily="18" charset="0"/>
              </a:rPr>
            </a:br>
            <a:r>
              <a:rPr lang="en-US" sz="4000" i="1" dirty="0" smtClean="0">
                <a:solidFill>
                  <a:schemeClr val="tx1"/>
                </a:solidFill>
                <a:latin typeface="Times New Roman" pitchFamily="18" charset="0"/>
                <a:cs typeface="Times New Roman" pitchFamily="18" charset="0"/>
              </a:rPr>
              <a:t/>
            </a:r>
            <a:br>
              <a:rPr lang="en-US" sz="4000" i="1" dirty="0" smtClean="0">
                <a:solidFill>
                  <a:schemeClr val="tx1"/>
                </a:solidFill>
                <a:latin typeface="Times New Roman" pitchFamily="18" charset="0"/>
                <a:cs typeface="Times New Roman" pitchFamily="18" charset="0"/>
              </a:rPr>
            </a:br>
            <a:r>
              <a:rPr lang="en-US" sz="3200" i="1" dirty="0" smtClean="0">
                <a:solidFill>
                  <a:schemeClr val="tx1"/>
                </a:solidFill>
                <a:latin typeface="Times New Roman" pitchFamily="18" charset="0"/>
                <a:cs typeface="Times New Roman" pitchFamily="18" charset="0"/>
              </a:rPr>
              <a:t/>
            </a:r>
            <a:br>
              <a:rPr lang="en-US" sz="3200" i="1" dirty="0" smtClean="0">
                <a:solidFill>
                  <a:schemeClr val="tx1"/>
                </a:solidFill>
                <a:latin typeface="Times New Roman" pitchFamily="18" charset="0"/>
                <a:cs typeface="Times New Roman" pitchFamily="18" charset="0"/>
              </a:rPr>
            </a:br>
            <a:endParaRPr lang="en-US" sz="3200" i="1" dirty="0" smtClean="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600" i="1" dirty="0" smtClean="0">
                <a:solidFill>
                  <a:srgbClr val="663300"/>
                </a:solidFill>
                <a:latin typeface="Times New Roman" pitchFamily="18" charset="0"/>
                <a:cs typeface="Times New Roman" pitchFamily="18" charset="0"/>
              </a:rPr>
              <a:t>It came to me as I heard this statement how much greater was his humiliation to be crucified between two evil doers.  Pilate made it clear that Jesus had done no wrong.  He continued questioning what it was that the Jews wanted – why crucify Jesus.  But Pilate did not have the backbone to deny them what they wanted.  He was a politician who wanted to please.  We have plenty of those today.</a:t>
            </a:r>
          </a:p>
          <a:p>
            <a:r>
              <a:rPr lang="en-US" sz="2600" i="1" dirty="0" smtClean="0">
                <a:solidFill>
                  <a:srgbClr val="663300"/>
                </a:solidFill>
                <a:latin typeface="Times New Roman" pitchFamily="18" charset="0"/>
                <a:cs typeface="Times New Roman" pitchFamily="18" charset="0"/>
              </a:rPr>
              <a:t>But Jesus, dying on the cross of Calvary prayed,  “Then said Jesus, Father, forgive them; for they know not what they do” (Luke 23.34).</a:t>
            </a:r>
            <a:endParaRPr lang="en-US" sz="2600" i="1" dirty="0">
              <a:solidFill>
                <a:srgbClr val="663300"/>
              </a:solidFill>
              <a:latin typeface="Times New Roman" pitchFamily="18" charset="0"/>
              <a:cs typeface="Times New Roman" pitchFamily="18" charset="0"/>
            </a:endParaRPr>
          </a:p>
        </p:txBody>
      </p:sp>
      <p:sp>
        <p:nvSpPr>
          <p:cNvPr id="2" name="Title 1"/>
          <p:cNvSpPr>
            <a:spLocks noGrp="1"/>
          </p:cNvSpPr>
          <p:nvPr>
            <p:ph type="title"/>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33600"/>
            <a:ext cx="8229600" cy="3992563"/>
          </a:xfrm>
        </p:spPr>
        <p:txBody>
          <a:bodyPr/>
          <a:lstStyle/>
          <a:p>
            <a:r>
              <a:rPr lang="en-US" i="1" dirty="0" smtClean="0">
                <a:solidFill>
                  <a:srgbClr val="663300"/>
                </a:solidFill>
                <a:latin typeface="Times New Roman" pitchFamily="18" charset="0"/>
                <a:cs typeface="Times New Roman" pitchFamily="18" charset="0"/>
              </a:rPr>
              <a:t>But this goes beyond just that Jesus was crucified between two evil doers, two criminals.  Let me tell you a story of an experience that I had as a clinical chaplain in Department of Corrections.</a:t>
            </a:r>
          </a:p>
        </p:txBody>
      </p:sp>
      <p:sp>
        <p:nvSpPr>
          <p:cNvPr id="2" name="Title 1"/>
          <p:cNvSpPr>
            <a:spLocks noGrp="1"/>
          </p:cNvSpPr>
          <p:nvPr>
            <p:ph type="title"/>
          </p:nvPr>
        </p:nvSpPr>
        <p:spPr/>
        <p:txBody>
          <a:bodyPr>
            <a:normAutofit fontScale="90000"/>
          </a:bodyPr>
          <a:lstStyle/>
          <a:p>
            <a:pPr algn="r"/>
            <a:r>
              <a:rPr lang="en-US" sz="2800" dirty="0" smtClean="0"/>
              <a:t>II.  John 10.17-18: I lay down my life, no one takes it  - is the submissiveness to which we are called.</a:t>
            </a:r>
            <a:endParaRPr lang="en-US" sz="2800" i="1" dirty="0">
              <a:solidFill>
                <a:srgbClr val="663300"/>
              </a:solidFill>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i="1" dirty="0" smtClean="0">
                <a:solidFill>
                  <a:srgbClr val="663300"/>
                </a:solidFill>
                <a:latin typeface="Times New Roman" pitchFamily="18" charset="0"/>
                <a:cs typeface="Times New Roman" pitchFamily="18" charset="0"/>
              </a:rPr>
              <a:t>Walking in lock-up there were some from another religion that were there.  I was talking to one of the men behind bars when I heard another inmate holler at me, Hey, Chap, I should not be here.  You know this </a:t>
            </a:r>
            <a:r>
              <a:rPr lang="en-US" i="1" dirty="0" err="1" smtClean="0">
                <a:solidFill>
                  <a:srgbClr val="663300"/>
                </a:solidFill>
                <a:latin typeface="Times New Roman" pitchFamily="18" charset="0"/>
                <a:cs typeface="Times New Roman" pitchFamily="18" charset="0"/>
              </a:rPr>
              <a:t>ain’t</a:t>
            </a:r>
            <a:r>
              <a:rPr lang="en-US" i="1" dirty="0" smtClean="0">
                <a:solidFill>
                  <a:srgbClr val="663300"/>
                </a:solidFill>
                <a:latin typeface="Times New Roman" pitchFamily="18" charset="0"/>
                <a:cs typeface="Times New Roman" pitchFamily="18" charset="0"/>
              </a:rPr>
              <a:t> fair.  What do you have to say about it.  I </a:t>
            </a:r>
            <a:r>
              <a:rPr lang="en-US" i="1" dirty="0" err="1" smtClean="0">
                <a:solidFill>
                  <a:srgbClr val="663300"/>
                </a:solidFill>
                <a:latin typeface="Times New Roman" pitchFamily="18" charset="0"/>
                <a:cs typeface="Times New Roman" pitchFamily="18" charset="0"/>
              </a:rPr>
              <a:t>ain’t</a:t>
            </a:r>
            <a:r>
              <a:rPr lang="en-US" i="1" dirty="0" smtClean="0">
                <a:solidFill>
                  <a:srgbClr val="663300"/>
                </a:solidFill>
                <a:latin typeface="Times New Roman" pitchFamily="18" charset="0"/>
                <a:cs typeface="Times New Roman" pitchFamily="18" charset="0"/>
              </a:rPr>
              <a:t> done nothing wrong.</a:t>
            </a:r>
            <a:endParaRPr lang="en-US" i="1" dirty="0">
              <a:solidFill>
                <a:srgbClr val="663300"/>
              </a:solidFill>
              <a:latin typeface="Times New Roman" pitchFamily="18" charset="0"/>
              <a:cs typeface="Times New Roman" pitchFamily="18" charset="0"/>
            </a:endParaRPr>
          </a:p>
        </p:txBody>
      </p:sp>
      <p:sp>
        <p:nvSpPr>
          <p:cNvPr id="2" name="Title 1"/>
          <p:cNvSpPr>
            <a:spLocks noGrp="1"/>
          </p:cNvSpPr>
          <p:nvPr>
            <p:ph type="title"/>
          </p:nvPr>
        </p:nvSpPr>
        <p:spPr/>
        <p:txBody>
          <a:bodyPr/>
          <a:lstStyle/>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i="1" dirty="0" smtClean="0">
                <a:solidFill>
                  <a:srgbClr val="663300"/>
                </a:solidFill>
                <a:latin typeface="Times New Roman" pitchFamily="18" charset="0"/>
                <a:cs typeface="Times New Roman" pitchFamily="18" charset="0"/>
              </a:rPr>
              <a:t>I walked over to his cell and said, You know, I do not know much about your religion, so let me tell you something that is in my experience, and with you being so very intelligent and capable, I am sure you can translate it to your religion somehow.  Would that be alright?  </a:t>
            </a:r>
          </a:p>
          <a:p>
            <a:r>
              <a:rPr lang="en-US" i="1" dirty="0" smtClean="0">
                <a:solidFill>
                  <a:srgbClr val="663300"/>
                </a:solidFill>
                <a:latin typeface="Times New Roman" pitchFamily="18" charset="0"/>
                <a:cs typeface="Times New Roman" pitchFamily="18" charset="0"/>
              </a:rPr>
              <a:t>To </a:t>
            </a:r>
            <a:r>
              <a:rPr lang="en-US" i="1" dirty="0" err="1" smtClean="0">
                <a:solidFill>
                  <a:srgbClr val="663300"/>
                </a:solidFill>
                <a:latin typeface="Times New Roman" pitchFamily="18" charset="0"/>
                <a:cs typeface="Times New Roman" pitchFamily="18" charset="0"/>
              </a:rPr>
              <a:t>To</a:t>
            </a:r>
            <a:r>
              <a:rPr lang="en-US" i="1" dirty="0" smtClean="0">
                <a:solidFill>
                  <a:srgbClr val="663300"/>
                </a:solidFill>
                <a:latin typeface="Times New Roman" pitchFamily="18" charset="0"/>
                <a:cs typeface="Times New Roman" pitchFamily="18" charset="0"/>
              </a:rPr>
              <a:t> which he responded, Sure, Chap.</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81200"/>
            <a:ext cx="8229600" cy="4144963"/>
          </a:xfrm>
        </p:spPr>
        <p:txBody>
          <a:bodyPr/>
          <a:lstStyle/>
          <a:p>
            <a:r>
              <a:rPr lang="en-US" i="1" dirty="0" smtClean="0">
                <a:solidFill>
                  <a:srgbClr val="663300"/>
                </a:solidFill>
                <a:latin typeface="Times New Roman" pitchFamily="18" charset="0"/>
                <a:cs typeface="Times New Roman" pitchFamily="18" charset="0"/>
              </a:rPr>
              <a:t>I have a friend who just loves people.  I mean He loves everyone.  He does not care who they are or how bad they are.  He just has so much love that He reaches out desiring to touch their lives.  You know what happened to Him?</a:t>
            </a:r>
          </a:p>
          <a:p>
            <a:r>
              <a:rPr lang="en-US" i="1" dirty="0" smtClean="0">
                <a:solidFill>
                  <a:srgbClr val="663300"/>
                </a:solidFill>
                <a:latin typeface="Times New Roman" pitchFamily="18" charset="0"/>
                <a:cs typeface="Times New Roman" pitchFamily="18" charset="0"/>
              </a:rPr>
              <a:t>No, Chap.</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3000" i="1" dirty="0" smtClean="0">
                <a:solidFill>
                  <a:srgbClr val="663300"/>
                </a:solidFill>
                <a:latin typeface="Times New Roman" pitchFamily="18" charset="0"/>
                <a:cs typeface="Times New Roman" pitchFamily="18" charset="0"/>
              </a:rPr>
              <a:t>Well, they nailed Him to a cross just because He loves people and is good and kind and caring.</a:t>
            </a:r>
          </a:p>
          <a:p>
            <a:r>
              <a:rPr lang="en-US" sz="3000" i="1" dirty="0" smtClean="0">
                <a:solidFill>
                  <a:srgbClr val="663300"/>
                </a:solidFill>
                <a:latin typeface="Times New Roman" pitchFamily="18" charset="0"/>
                <a:cs typeface="Times New Roman" pitchFamily="18" charset="0"/>
              </a:rPr>
              <a:t>The inmate knew then that I was talking about Jesus.  I asked the inmate, Was that fair?  </a:t>
            </a:r>
          </a:p>
          <a:p>
            <a:r>
              <a:rPr lang="en-US" sz="3000" i="1" dirty="0" smtClean="0">
                <a:solidFill>
                  <a:srgbClr val="663300"/>
                </a:solidFill>
                <a:latin typeface="Times New Roman" pitchFamily="18" charset="0"/>
                <a:cs typeface="Times New Roman" pitchFamily="18" charset="0"/>
              </a:rPr>
              <a:t>You see, He was not hung up on whether He was being treated fairly.  He did what needed to be done so that you and I could experience His love and be forgiven of our sins and live with Him forevermore.      -end</a:t>
            </a:r>
            <a:endParaRPr lang="en-US" sz="3000" i="1" dirty="0">
              <a:solidFill>
                <a:srgbClr val="663300"/>
              </a:solidFill>
              <a:latin typeface="Times New Roman" pitchFamily="18" charset="0"/>
              <a:cs typeface="Times New Roman" pitchFamily="18" charset="0"/>
            </a:endParaRPr>
          </a:p>
        </p:txBody>
      </p:sp>
      <p:sp>
        <p:nvSpPr>
          <p:cNvPr id="2" name="Title 1"/>
          <p:cNvSpPr>
            <a:spLocks noGrp="1"/>
          </p:cNvSpPr>
          <p:nvPr>
            <p:ph type="title"/>
          </p:nvPr>
        </p:nvSpPr>
        <p:spPr/>
        <p:txBody>
          <a:bodyPr/>
          <a:lstStyle/>
          <a:p>
            <a:endParaRPr lang="en-US"/>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400" i="1" dirty="0" smtClean="0">
                <a:solidFill>
                  <a:srgbClr val="663300"/>
                </a:solidFill>
                <a:latin typeface="Times New Roman" pitchFamily="18" charset="0"/>
                <a:cs typeface="Times New Roman" pitchFamily="18" charset="0"/>
              </a:rPr>
              <a:t>Jesus said in John 10.17-18  “Therefore doth my Father love me, because I lay down my life, that I might take it again.  No man </a:t>
            </a:r>
            <a:r>
              <a:rPr lang="en-US" sz="2400" i="1" dirty="0" err="1" smtClean="0">
                <a:solidFill>
                  <a:srgbClr val="663300"/>
                </a:solidFill>
                <a:latin typeface="Times New Roman" pitchFamily="18" charset="0"/>
                <a:cs typeface="Times New Roman" pitchFamily="18" charset="0"/>
              </a:rPr>
              <a:t>taketh</a:t>
            </a:r>
            <a:r>
              <a:rPr lang="en-US" sz="2400" i="1" dirty="0" smtClean="0">
                <a:solidFill>
                  <a:srgbClr val="663300"/>
                </a:solidFill>
                <a:latin typeface="Times New Roman" pitchFamily="18" charset="0"/>
                <a:cs typeface="Times New Roman" pitchFamily="18" charset="0"/>
              </a:rPr>
              <a:t> it from me, but I lay it down of myself. I have power to lay it down, and I have power to take it again. This commandment have I received of my Father.”</a:t>
            </a:r>
          </a:p>
          <a:p>
            <a:r>
              <a:rPr lang="en-US" sz="2400" i="1" dirty="0" smtClean="0">
                <a:solidFill>
                  <a:srgbClr val="663300"/>
                </a:solidFill>
                <a:latin typeface="Times New Roman" pitchFamily="18" charset="0"/>
                <a:cs typeface="Times New Roman" pitchFamily="18" charset="0"/>
              </a:rPr>
              <a:t>This is a surrender of the will that I do not know.  It is laying it all down as the Roman soldiers are nailing Jesus to the cross, saying in their hearts and maybe one to another, we won!  We got Him.  He is going to die!  All the while, Jesus has surrendered His will to the Father and is letting them nail Him to the cross.  Do we understand that He could have called ten thousand angels, but He died alone on Calvary.</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000" i="1" dirty="0" smtClean="0">
                <a:solidFill>
                  <a:srgbClr val="663300"/>
                </a:solidFill>
                <a:latin typeface="Times New Roman" pitchFamily="18" charset="0"/>
                <a:cs typeface="Times New Roman" pitchFamily="18" charset="0"/>
              </a:rPr>
              <a:t>Oh, listen to this passage in Revelation 5.9-12, </a:t>
            </a:r>
          </a:p>
          <a:p>
            <a:pPr lvl="1"/>
            <a:r>
              <a:rPr lang="en-US" sz="1900" i="1" dirty="0" smtClean="0">
                <a:solidFill>
                  <a:srgbClr val="663300"/>
                </a:solidFill>
                <a:latin typeface="Times New Roman" pitchFamily="18" charset="0"/>
                <a:cs typeface="Times New Roman" pitchFamily="18" charset="0"/>
              </a:rPr>
              <a:t>And they sung a new song, saying, Thou art worthy to take the book, and to open the seals thereof: for thou </a:t>
            </a:r>
            <a:r>
              <a:rPr lang="en-US" sz="1900" i="1" dirty="0" err="1" smtClean="0">
                <a:solidFill>
                  <a:srgbClr val="663300"/>
                </a:solidFill>
                <a:latin typeface="Times New Roman" pitchFamily="18" charset="0"/>
                <a:cs typeface="Times New Roman" pitchFamily="18" charset="0"/>
              </a:rPr>
              <a:t>wast</a:t>
            </a:r>
            <a:r>
              <a:rPr lang="en-US" sz="1900" i="1" dirty="0" smtClean="0">
                <a:solidFill>
                  <a:srgbClr val="663300"/>
                </a:solidFill>
                <a:latin typeface="Times New Roman" pitchFamily="18" charset="0"/>
                <a:cs typeface="Times New Roman" pitchFamily="18" charset="0"/>
              </a:rPr>
              <a:t> slain, and hast redeemed us to God by thy blood out of every kindred, and tongue, and people, and nation; </a:t>
            </a:r>
          </a:p>
          <a:p>
            <a:pPr lvl="1"/>
            <a:r>
              <a:rPr lang="en-US" sz="1900" i="1" dirty="0" smtClean="0">
                <a:solidFill>
                  <a:srgbClr val="663300"/>
                </a:solidFill>
                <a:latin typeface="Times New Roman" pitchFamily="18" charset="0"/>
                <a:cs typeface="Times New Roman" pitchFamily="18" charset="0"/>
              </a:rPr>
              <a:t>And hast made us unto our God kings and priests: and we shall reign on the earth. </a:t>
            </a:r>
          </a:p>
          <a:p>
            <a:pPr lvl="1"/>
            <a:r>
              <a:rPr lang="en-US" sz="1900" i="1" dirty="0" smtClean="0">
                <a:solidFill>
                  <a:srgbClr val="663300"/>
                </a:solidFill>
                <a:latin typeface="Times New Roman" pitchFamily="18" charset="0"/>
                <a:cs typeface="Times New Roman" pitchFamily="18" charset="0"/>
              </a:rPr>
              <a:t>And I beheld, and I heard the voice of many angels round about the throne and the beasts and the elders: and the number of them was ten thousand times ten thousand, and thousands of thousands; </a:t>
            </a:r>
          </a:p>
          <a:p>
            <a:pPr lvl="1"/>
            <a:r>
              <a:rPr lang="en-US" sz="1900" i="1" dirty="0" smtClean="0">
                <a:solidFill>
                  <a:srgbClr val="663300"/>
                </a:solidFill>
                <a:latin typeface="Times New Roman" pitchFamily="18" charset="0"/>
                <a:cs typeface="Times New Roman" pitchFamily="18" charset="0"/>
              </a:rPr>
              <a:t>Saying with a loud voice, </a:t>
            </a:r>
            <a:r>
              <a:rPr lang="en-US" sz="1900" b="1" i="1" dirty="0" smtClean="0">
                <a:solidFill>
                  <a:srgbClr val="663300"/>
                </a:solidFill>
                <a:latin typeface="Times New Roman" pitchFamily="18" charset="0"/>
                <a:cs typeface="Times New Roman" pitchFamily="18" charset="0"/>
              </a:rPr>
              <a:t>Worthy is the Lamb that was slain to receive power, and riches, and wisdom, and strength, and </a:t>
            </a:r>
            <a:r>
              <a:rPr lang="en-US" sz="1900" b="1" i="1" dirty="0" err="1" smtClean="0">
                <a:solidFill>
                  <a:srgbClr val="663300"/>
                </a:solidFill>
                <a:latin typeface="Times New Roman" pitchFamily="18" charset="0"/>
                <a:cs typeface="Times New Roman" pitchFamily="18" charset="0"/>
              </a:rPr>
              <a:t>honour</a:t>
            </a:r>
            <a:r>
              <a:rPr lang="en-US" sz="1900" b="1" i="1" dirty="0" smtClean="0">
                <a:solidFill>
                  <a:srgbClr val="663300"/>
                </a:solidFill>
                <a:latin typeface="Times New Roman" pitchFamily="18" charset="0"/>
                <a:cs typeface="Times New Roman" pitchFamily="18" charset="0"/>
              </a:rPr>
              <a:t>, and glory, and blessing. </a:t>
            </a:r>
          </a:p>
          <a:p>
            <a:r>
              <a:rPr lang="en-US" sz="2000" i="1" dirty="0" smtClean="0">
                <a:solidFill>
                  <a:srgbClr val="663300"/>
                </a:solidFill>
                <a:latin typeface="Times New Roman" pitchFamily="18" charset="0"/>
                <a:cs typeface="Times New Roman" pitchFamily="18" charset="0"/>
              </a:rPr>
              <a:t>He surrendered His will to the Father all the while the world looking on thought  they had won.  How would you have responded?</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1800" i="1" dirty="0" smtClean="0">
                <a:solidFill>
                  <a:srgbClr val="663300"/>
                </a:solidFill>
                <a:latin typeface="Times New Roman" pitchFamily="18" charset="0"/>
                <a:cs typeface="Times New Roman" pitchFamily="18" charset="0"/>
              </a:rPr>
              <a:t>Oh, Beloved, when we are walking with the Savior, when we are willing to be humiliated for Jesus Christ and let the world mock us that He shall receive the glory, and we shall see Jesus.</a:t>
            </a:r>
          </a:p>
          <a:p>
            <a:r>
              <a:rPr lang="en-US" sz="1800" i="1" dirty="0" smtClean="0">
                <a:solidFill>
                  <a:srgbClr val="663300"/>
                </a:solidFill>
                <a:latin typeface="Times New Roman" pitchFamily="18" charset="0"/>
                <a:cs typeface="Times New Roman" pitchFamily="18" charset="0"/>
              </a:rPr>
              <a:t>When we are willing to surrender our will while the world believes they have taken us down, we will see Jesus.  We must remember II Corinthians 4.7-12 </a:t>
            </a:r>
          </a:p>
          <a:p>
            <a:pPr lvl="1"/>
            <a:r>
              <a:rPr lang="en-US" sz="1800" i="1" dirty="0" smtClean="0">
                <a:solidFill>
                  <a:srgbClr val="663300"/>
                </a:solidFill>
                <a:latin typeface="Times New Roman" pitchFamily="18" charset="0"/>
                <a:cs typeface="Times New Roman" pitchFamily="18" charset="0"/>
              </a:rPr>
              <a:t>But we have this treasure in earthen vessels, that the </a:t>
            </a:r>
            <a:r>
              <a:rPr lang="en-US" sz="1800" i="1" dirty="0" err="1" smtClean="0">
                <a:solidFill>
                  <a:srgbClr val="663300"/>
                </a:solidFill>
                <a:latin typeface="Times New Roman" pitchFamily="18" charset="0"/>
                <a:cs typeface="Times New Roman" pitchFamily="18" charset="0"/>
              </a:rPr>
              <a:t>excellency</a:t>
            </a:r>
            <a:r>
              <a:rPr lang="en-US" sz="1800" i="1" dirty="0" smtClean="0">
                <a:solidFill>
                  <a:srgbClr val="663300"/>
                </a:solidFill>
                <a:latin typeface="Times New Roman" pitchFamily="18" charset="0"/>
                <a:cs typeface="Times New Roman" pitchFamily="18" charset="0"/>
              </a:rPr>
              <a:t> of the power may be of God, and not of us. </a:t>
            </a:r>
          </a:p>
          <a:p>
            <a:pPr lvl="1"/>
            <a:r>
              <a:rPr lang="en-US" sz="1800" i="1" dirty="0" smtClean="0">
                <a:solidFill>
                  <a:srgbClr val="663300"/>
                </a:solidFill>
                <a:latin typeface="Times New Roman" pitchFamily="18" charset="0"/>
                <a:cs typeface="Times New Roman" pitchFamily="18" charset="0"/>
              </a:rPr>
              <a:t>[We are] troubled on every side, yet not distressed; [we are] perplexed, but not in despair; </a:t>
            </a:r>
          </a:p>
          <a:p>
            <a:pPr lvl="1"/>
            <a:r>
              <a:rPr lang="en-US" sz="1800" i="1" dirty="0" smtClean="0">
                <a:solidFill>
                  <a:srgbClr val="663300"/>
                </a:solidFill>
                <a:latin typeface="Times New Roman" pitchFamily="18" charset="0"/>
                <a:cs typeface="Times New Roman" pitchFamily="18" charset="0"/>
              </a:rPr>
              <a:t>Persecuted, but not forsaken; cast down, but not destroyed; </a:t>
            </a:r>
          </a:p>
          <a:p>
            <a:pPr lvl="1"/>
            <a:r>
              <a:rPr lang="en-US" sz="1800" i="1" dirty="0" smtClean="0">
                <a:solidFill>
                  <a:srgbClr val="663300"/>
                </a:solidFill>
                <a:latin typeface="Times New Roman" pitchFamily="18" charset="0"/>
                <a:cs typeface="Times New Roman" pitchFamily="18" charset="0"/>
              </a:rPr>
              <a:t>Always bearing about in the body the dying of the Lord Jesus, that the life also of Jesus might be made manifest in our body. </a:t>
            </a:r>
          </a:p>
          <a:p>
            <a:pPr lvl="1"/>
            <a:r>
              <a:rPr lang="en-US" sz="1800" i="1" dirty="0" smtClean="0">
                <a:solidFill>
                  <a:srgbClr val="663300"/>
                </a:solidFill>
                <a:latin typeface="Times New Roman" pitchFamily="18" charset="0"/>
                <a:cs typeface="Times New Roman" pitchFamily="18" charset="0"/>
              </a:rPr>
              <a:t>For we which live are </a:t>
            </a:r>
            <a:r>
              <a:rPr lang="en-US" sz="1800" i="1" dirty="0" err="1" smtClean="0">
                <a:solidFill>
                  <a:srgbClr val="663300"/>
                </a:solidFill>
                <a:latin typeface="Times New Roman" pitchFamily="18" charset="0"/>
                <a:cs typeface="Times New Roman" pitchFamily="18" charset="0"/>
              </a:rPr>
              <a:t>alway</a:t>
            </a:r>
            <a:r>
              <a:rPr lang="en-US" sz="1800" i="1" dirty="0" smtClean="0">
                <a:solidFill>
                  <a:srgbClr val="663300"/>
                </a:solidFill>
                <a:latin typeface="Times New Roman" pitchFamily="18" charset="0"/>
                <a:cs typeface="Times New Roman" pitchFamily="18" charset="0"/>
              </a:rPr>
              <a:t> delivered unto death for Jesus' sake, that the life also of Jesus might be made manifest in our mortal flesh. </a:t>
            </a:r>
          </a:p>
          <a:p>
            <a:pPr lvl="1"/>
            <a:r>
              <a:rPr lang="en-US" sz="1800" i="1" dirty="0" smtClean="0">
                <a:solidFill>
                  <a:srgbClr val="663300"/>
                </a:solidFill>
                <a:latin typeface="Times New Roman" pitchFamily="18" charset="0"/>
                <a:cs typeface="Times New Roman" pitchFamily="18" charset="0"/>
              </a:rPr>
              <a:t>So then death </a:t>
            </a:r>
            <a:r>
              <a:rPr lang="en-US" sz="1800" i="1" dirty="0" err="1" smtClean="0">
                <a:solidFill>
                  <a:srgbClr val="663300"/>
                </a:solidFill>
                <a:latin typeface="Times New Roman" pitchFamily="18" charset="0"/>
                <a:cs typeface="Times New Roman" pitchFamily="18" charset="0"/>
              </a:rPr>
              <a:t>worketh</a:t>
            </a:r>
            <a:r>
              <a:rPr lang="en-US" sz="1800" i="1" dirty="0" smtClean="0">
                <a:solidFill>
                  <a:srgbClr val="663300"/>
                </a:solidFill>
                <a:latin typeface="Times New Roman" pitchFamily="18" charset="0"/>
                <a:cs typeface="Times New Roman" pitchFamily="18" charset="0"/>
              </a:rPr>
              <a:t> in us, but life in you. </a:t>
            </a:r>
          </a:p>
        </p:txBody>
      </p:sp>
      <p:sp>
        <p:nvSpPr>
          <p:cNvPr id="2" name="Title 1"/>
          <p:cNvSpPr>
            <a:spLocks noGrp="1"/>
          </p:cNvSpPr>
          <p:nvPr>
            <p:ph type="title"/>
          </p:nvPr>
        </p:nvSpPr>
        <p:spPr/>
        <p:txBody>
          <a:bodyPr>
            <a:normAutofit/>
          </a:bodyPr>
          <a:lstStyle/>
          <a:p>
            <a:pPr algn="r"/>
            <a:r>
              <a:rPr lang="en-US" sz="2400" dirty="0" smtClean="0"/>
              <a:t>III.  Acts 7.55-56: Stephen, “I see Jesus.” is the eyes that we should have to behold His glory.</a:t>
            </a:r>
            <a:endParaRPr lang="en-US" sz="2400" dirty="0">
              <a:solidFill>
                <a:srgbClr val="663300"/>
              </a:solidFill>
              <a:latin typeface="Times New Roman" pitchFamily="18" charset="0"/>
              <a:cs typeface="Times New Roman" pitchFamily="18"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300" i="1" dirty="0" smtClean="0">
                <a:solidFill>
                  <a:srgbClr val="663300"/>
                </a:solidFill>
                <a:latin typeface="Times New Roman" pitchFamily="18" charset="0"/>
                <a:cs typeface="Times New Roman" pitchFamily="18" charset="0"/>
              </a:rPr>
              <a:t>Scripture tells us that Stephen was full of the Holy Ghost.  He was preaching the Gospel and speaking forth the truth which the world hated, so they set out to kill him.  Oh, how like the world today.  All the legislation about not saying the name Jesus or Christ, about pleasing other religions at the expense of Jesus.  But, Beloved, Stephen did not care.  He was faithful and loved his Lord Jesus Christ.  He was willing to die for Jesus just to get to preach the Gospel, the Truth of the Lord.  They stoned Stephen, and he died – but not before he could say, “Lord, lay not this sin at their feet.”  Beloved, that is a love that comes only from knowing Jesus Christ.  </a:t>
            </a:r>
          </a:p>
          <a:p>
            <a:r>
              <a:rPr lang="en-US" sz="2300" i="1" dirty="0" smtClean="0">
                <a:solidFill>
                  <a:srgbClr val="663300"/>
                </a:solidFill>
                <a:latin typeface="Times New Roman" pitchFamily="18" charset="0"/>
                <a:cs typeface="Times New Roman" pitchFamily="18" charset="0"/>
              </a:rPr>
              <a:t>People in other countries who are being tortured horrendously for Jesus Christ have that same love.</a:t>
            </a:r>
          </a:p>
        </p:txBody>
      </p:sp>
      <p:sp>
        <p:nvSpPr>
          <p:cNvPr id="2" name="Title 1"/>
          <p:cNvSpPr>
            <a:spLocks noGrp="1"/>
          </p:cNvSpPr>
          <p:nvPr>
            <p:ph type="title"/>
          </p:nvPr>
        </p:nvSpPr>
        <p:spPr/>
        <p:txBody>
          <a:bodyPr>
            <a:normAutofit/>
          </a:bodyPr>
          <a:lstStyle/>
          <a:p>
            <a:pPr algn="r"/>
            <a:r>
              <a:rPr lang="en-US" sz="2400" dirty="0" smtClean="0"/>
              <a:t>I V.  Acts 7.60: Stephen, “Lord lay not this sin at their feet.” is the </a:t>
            </a:r>
            <a:r>
              <a:rPr lang="en-US" sz="2400" dirty="0" err="1" smtClean="0"/>
              <a:t>heasrt</a:t>
            </a:r>
            <a:r>
              <a:rPr lang="en-US" sz="2400" dirty="0" smtClean="0"/>
              <a:t> of forgiveness we are to receive. </a:t>
            </a:r>
            <a:endParaRPr lang="en-US" sz="2400" dirty="0">
              <a:solidFill>
                <a:srgbClr val="663300"/>
              </a:solidFill>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idx="1"/>
          </p:nvPr>
        </p:nvSpPr>
        <p:spPr>
          <a:xfrm>
            <a:off x="228600" y="3581400"/>
            <a:ext cx="8686800" cy="2362200"/>
          </a:xfrm>
        </p:spPr>
        <p:txBody>
          <a:bodyPr/>
          <a:lstStyle/>
          <a:p>
            <a:pPr algn="ctr" eaLnBrk="1" hangingPunct="1">
              <a:buFontTx/>
              <a:buNone/>
            </a:pPr>
            <a:r>
              <a:rPr lang="en-US" sz="2400" i="1" dirty="0" smtClean="0">
                <a:latin typeface="Times New Roman" pitchFamily="18" charset="0"/>
                <a:cs typeface="Times New Roman" pitchFamily="18" charset="0"/>
              </a:rPr>
              <a:t>The Rev. Mrs. Dr. Carolyn Cole</a:t>
            </a: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Christian</a:t>
            </a:r>
          </a:p>
          <a:p>
            <a:pPr algn="ctr" eaLnBrk="1" hangingPunct="1">
              <a:buFontTx/>
              <a:buNone/>
            </a:pPr>
            <a:r>
              <a:rPr lang="en-US" i="1" dirty="0" smtClean="0">
                <a:latin typeface="Times New Roman" pitchFamily="18" charset="0"/>
                <a:cs typeface="Times New Roman" pitchFamily="18" charset="0"/>
              </a:rPr>
              <a:t>Spiritual Director/Retreat Master/Bible Teacher</a:t>
            </a:r>
          </a:p>
        </p:txBody>
      </p:sp>
      <p:sp>
        <p:nvSpPr>
          <p:cNvPr id="3074"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200" i="1" dirty="0" smtClean="0">
                <a:solidFill>
                  <a:srgbClr val="663300"/>
                </a:solidFill>
                <a:latin typeface="Times New Roman" pitchFamily="18" charset="0"/>
                <a:cs typeface="Times New Roman" pitchFamily="18" charset="0"/>
              </a:rPr>
              <a:t>An experience that says it all </a:t>
            </a:r>
            <a:r>
              <a:rPr lang="en-US" sz="2200" i="1" dirty="0" err="1" smtClean="0">
                <a:solidFill>
                  <a:srgbClr val="663300"/>
                </a:solidFill>
                <a:latin typeface="Times New Roman" pitchFamily="18" charset="0"/>
                <a:cs typeface="Times New Roman" pitchFamily="18" charset="0"/>
              </a:rPr>
              <a:t>is“Give</a:t>
            </a:r>
            <a:r>
              <a:rPr lang="en-US" sz="2200" i="1" dirty="0" smtClean="0">
                <a:solidFill>
                  <a:srgbClr val="663300"/>
                </a:solidFill>
                <a:latin typeface="Times New Roman" pitchFamily="18" charset="0"/>
                <a:cs typeface="Times New Roman" pitchFamily="18" charset="0"/>
              </a:rPr>
              <a:t> Them A Gem at Christmas”  in the Voice of the Martyrs (VOM) monthly publication of 12/98.  I suggest that you request a copy of the story from them.</a:t>
            </a:r>
          </a:p>
          <a:p>
            <a:r>
              <a:rPr lang="en-US" sz="2400" i="1" dirty="0" smtClean="0">
                <a:solidFill>
                  <a:srgbClr val="663300"/>
                </a:solidFill>
                <a:latin typeface="Times New Roman" pitchFamily="18" charset="0"/>
                <a:cs typeface="Times New Roman" pitchFamily="18" charset="0"/>
              </a:rPr>
              <a:t>Oh, do you know my Jesus?  Have you heard that He cares and that He will abide to the end.</a:t>
            </a:r>
          </a:p>
          <a:p>
            <a:r>
              <a:rPr lang="en-US" sz="2400" i="1" dirty="0" smtClean="0">
                <a:solidFill>
                  <a:srgbClr val="663300"/>
                </a:solidFill>
                <a:latin typeface="Times New Roman" pitchFamily="18" charset="0"/>
                <a:cs typeface="Times New Roman" pitchFamily="18" charset="0"/>
              </a:rPr>
              <a:t>Oh, the world believes they have won, but one day the world will realize they lost and their souls are doomed to hell unless they repent of their sins and come to know Jesus Christ as Lord and Savior through the Blood of the Lamb on the Cross of Calvary.  You and I are called to have that same love that these of whom I have shared had for their Lord and Savior, Jesus Christ.  </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828800"/>
            <a:ext cx="8229600" cy="4297363"/>
          </a:xfrm>
        </p:spPr>
        <p:txBody>
          <a:bodyPr/>
          <a:lstStyle/>
          <a:p>
            <a:r>
              <a:rPr lang="en-US" i="1" dirty="0" smtClean="0">
                <a:solidFill>
                  <a:srgbClr val="663300"/>
                </a:solidFill>
                <a:latin typeface="Times New Roman" pitchFamily="18" charset="0"/>
                <a:cs typeface="Times New Roman" pitchFamily="18" charset="0"/>
              </a:rPr>
              <a:t>Our calling?  To be willing to be humiliated with the evil doers.  No, not to walk with them in their ways, but to always live for Jesus and to walk the via dolorosa, the way of the cross that His name shall be glorified and others shall come to know Him as Lord and Savior.  What will you and I do with the humiliation of the Cross of Christ in our lives?</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1900" i="1" dirty="0" smtClean="0">
                <a:solidFill>
                  <a:srgbClr val="663300"/>
                </a:solidFill>
                <a:latin typeface="Times New Roman" pitchFamily="18" charset="0"/>
                <a:cs typeface="Times New Roman" pitchFamily="18" charset="0"/>
              </a:rPr>
              <a:t>Do you really want to live out Philippians 3.10 (5-11)? </a:t>
            </a:r>
          </a:p>
          <a:p>
            <a:pPr lvl="1"/>
            <a:r>
              <a:rPr lang="en-US" sz="1900" i="1" dirty="0" smtClean="0">
                <a:solidFill>
                  <a:srgbClr val="663300"/>
                </a:solidFill>
                <a:latin typeface="Times New Roman" pitchFamily="18" charset="0"/>
                <a:cs typeface="Times New Roman" pitchFamily="18" charset="0"/>
              </a:rPr>
              <a:t>Let this mind be in you, which was also in Christ Jesus: </a:t>
            </a:r>
          </a:p>
          <a:p>
            <a:pPr lvl="1"/>
            <a:r>
              <a:rPr lang="en-US" sz="1900" i="1" dirty="0" smtClean="0">
                <a:solidFill>
                  <a:srgbClr val="663300"/>
                </a:solidFill>
                <a:latin typeface="Times New Roman" pitchFamily="18" charset="0"/>
                <a:cs typeface="Times New Roman" pitchFamily="18" charset="0"/>
              </a:rPr>
              <a:t>Who, being in the form of God, thought it not robbery to be equal with God: </a:t>
            </a:r>
          </a:p>
          <a:p>
            <a:pPr lvl="1"/>
            <a:r>
              <a:rPr lang="en-US" sz="1900" i="1" dirty="0" smtClean="0">
                <a:solidFill>
                  <a:srgbClr val="663300"/>
                </a:solidFill>
                <a:latin typeface="Times New Roman" pitchFamily="18" charset="0"/>
                <a:cs typeface="Times New Roman" pitchFamily="18" charset="0"/>
              </a:rPr>
              <a:t>But made himself of no reputation, and took upon him the form of a servant, and was made in the likeness of men: </a:t>
            </a:r>
          </a:p>
          <a:p>
            <a:pPr lvl="1"/>
            <a:r>
              <a:rPr lang="en-US" sz="1900" b="1" i="1" dirty="0" smtClean="0">
                <a:solidFill>
                  <a:srgbClr val="663300"/>
                </a:solidFill>
                <a:latin typeface="Times New Roman" pitchFamily="18" charset="0"/>
                <a:cs typeface="Times New Roman" pitchFamily="18" charset="0"/>
              </a:rPr>
              <a:t>And being found in fashion as a man, he humbled himself, and became obedient unto death, even the death of the cross.</a:t>
            </a:r>
            <a:r>
              <a:rPr lang="en-US" sz="1900" i="1" dirty="0" smtClean="0">
                <a:solidFill>
                  <a:srgbClr val="663300"/>
                </a:solidFill>
                <a:latin typeface="Times New Roman" pitchFamily="18" charset="0"/>
                <a:cs typeface="Times New Roman" pitchFamily="18" charset="0"/>
              </a:rPr>
              <a:t> </a:t>
            </a:r>
          </a:p>
          <a:p>
            <a:pPr lvl="1"/>
            <a:r>
              <a:rPr lang="en-US" sz="1900" i="1" dirty="0" smtClean="0">
                <a:solidFill>
                  <a:srgbClr val="663300"/>
                </a:solidFill>
                <a:latin typeface="Times New Roman" pitchFamily="18" charset="0"/>
                <a:cs typeface="Times New Roman" pitchFamily="18" charset="0"/>
              </a:rPr>
              <a:t>Wherefore God also hath highly exalted him, and given him a name which is above every name: </a:t>
            </a:r>
          </a:p>
          <a:p>
            <a:pPr lvl="1"/>
            <a:r>
              <a:rPr lang="en-US" sz="1900" i="1" dirty="0" smtClean="0">
                <a:solidFill>
                  <a:srgbClr val="663300"/>
                </a:solidFill>
                <a:latin typeface="Times New Roman" pitchFamily="18" charset="0"/>
                <a:cs typeface="Times New Roman" pitchFamily="18" charset="0"/>
              </a:rPr>
              <a:t>That at the name of Jesus every knee should bow, of [things] in heaven, and [things] in earth, and [things] under the earth; </a:t>
            </a:r>
          </a:p>
          <a:p>
            <a:pPr lvl="1"/>
            <a:r>
              <a:rPr lang="en-US" sz="1900" i="1" dirty="0" smtClean="0">
                <a:solidFill>
                  <a:srgbClr val="663300"/>
                </a:solidFill>
                <a:latin typeface="Times New Roman" pitchFamily="18" charset="0"/>
                <a:cs typeface="Times New Roman" pitchFamily="18" charset="0"/>
              </a:rPr>
              <a:t>And [that] every tongue should confess that Jesus Christ [is] Lord, to the glory of God the Father.                                                                     </a:t>
            </a:r>
            <a:r>
              <a:rPr lang="en-US" sz="1900" dirty="0" smtClean="0">
                <a:solidFill>
                  <a:srgbClr val="663300"/>
                </a:solidFill>
                <a:latin typeface="Times New Roman" pitchFamily="18" charset="0"/>
                <a:cs typeface="Times New Roman" pitchFamily="18" charset="0"/>
              </a:rPr>
              <a:t>Amen.</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752600"/>
            <a:ext cx="8229600" cy="4254691"/>
          </a:xfrm>
        </p:spPr>
        <p:txBody>
          <a:bodyPr>
            <a:normAutofit lnSpcReduction="10000"/>
          </a:bodyPr>
          <a:lstStyle/>
          <a:p>
            <a:r>
              <a:rPr lang="en-US" sz="2800" i="1" dirty="0" smtClean="0">
                <a:solidFill>
                  <a:srgbClr val="663300"/>
                </a:solidFill>
                <a:latin typeface="Times New Roman" pitchFamily="18" charset="0"/>
                <a:cs typeface="Times New Roman" pitchFamily="18" charset="0"/>
              </a:rPr>
              <a:t>He that </a:t>
            </a:r>
            <a:r>
              <a:rPr lang="en-US" sz="2800" i="1" dirty="0" err="1" smtClean="0">
                <a:solidFill>
                  <a:srgbClr val="663300"/>
                </a:solidFill>
                <a:latin typeface="Times New Roman" pitchFamily="18" charset="0"/>
                <a:cs typeface="Times New Roman" pitchFamily="18" charset="0"/>
              </a:rPr>
              <a:t>loveth</a:t>
            </a:r>
            <a:r>
              <a:rPr lang="en-US" sz="2800" i="1" dirty="0" smtClean="0">
                <a:solidFill>
                  <a:srgbClr val="663300"/>
                </a:solidFill>
                <a:latin typeface="Times New Roman" pitchFamily="18" charset="0"/>
                <a:cs typeface="Times New Roman" pitchFamily="18" charset="0"/>
              </a:rPr>
              <a:t> father or mother more than me is not worthy of me: and he that </a:t>
            </a:r>
            <a:r>
              <a:rPr lang="en-US" sz="2800" i="1" dirty="0" err="1" smtClean="0">
                <a:solidFill>
                  <a:srgbClr val="663300"/>
                </a:solidFill>
                <a:latin typeface="Times New Roman" pitchFamily="18" charset="0"/>
                <a:cs typeface="Times New Roman" pitchFamily="18" charset="0"/>
              </a:rPr>
              <a:t>loveth</a:t>
            </a:r>
            <a:r>
              <a:rPr lang="en-US" sz="2800" i="1" dirty="0" smtClean="0">
                <a:solidFill>
                  <a:srgbClr val="663300"/>
                </a:solidFill>
                <a:latin typeface="Times New Roman" pitchFamily="18" charset="0"/>
                <a:cs typeface="Times New Roman" pitchFamily="18" charset="0"/>
              </a:rPr>
              <a:t> son or daughter more than me is not worthy of me. **</a:t>
            </a:r>
            <a:endParaRPr lang="en-US" sz="2800" b="1" i="1" dirty="0" smtClean="0">
              <a:solidFill>
                <a:srgbClr val="663300"/>
              </a:solidFill>
              <a:latin typeface="Times New Roman" pitchFamily="18" charset="0"/>
              <a:cs typeface="Times New Roman" pitchFamily="18" charset="0"/>
            </a:endParaRPr>
          </a:p>
          <a:p>
            <a:r>
              <a:rPr lang="en-US" sz="2800" i="1" dirty="0" smtClean="0">
                <a:solidFill>
                  <a:srgbClr val="663300"/>
                </a:solidFill>
                <a:latin typeface="Times New Roman" pitchFamily="18" charset="0"/>
                <a:cs typeface="Times New Roman" pitchFamily="18" charset="0"/>
              </a:rPr>
              <a:t>And he that </a:t>
            </a:r>
            <a:r>
              <a:rPr lang="en-US" sz="2800" i="1" dirty="0" err="1" smtClean="0">
                <a:solidFill>
                  <a:srgbClr val="663300"/>
                </a:solidFill>
                <a:latin typeface="Times New Roman" pitchFamily="18" charset="0"/>
                <a:cs typeface="Times New Roman" pitchFamily="18" charset="0"/>
              </a:rPr>
              <a:t>taketh</a:t>
            </a:r>
            <a:r>
              <a:rPr lang="en-US" sz="2800" i="1" dirty="0" smtClean="0">
                <a:solidFill>
                  <a:srgbClr val="663300"/>
                </a:solidFill>
                <a:latin typeface="Times New Roman" pitchFamily="18" charset="0"/>
                <a:cs typeface="Times New Roman" pitchFamily="18" charset="0"/>
              </a:rPr>
              <a:t> not his cross, and </a:t>
            </a:r>
            <a:r>
              <a:rPr lang="en-US" sz="2800" i="1" dirty="0" err="1" smtClean="0">
                <a:solidFill>
                  <a:srgbClr val="663300"/>
                </a:solidFill>
                <a:latin typeface="Times New Roman" pitchFamily="18" charset="0"/>
                <a:cs typeface="Times New Roman" pitchFamily="18" charset="0"/>
              </a:rPr>
              <a:t>followeth</a:t>
            </a:r>
            <a:r>
              <a:rPr lang="en-US" sz="2800" i="1" dirty="0" smtClean="0">
                <a:solidFill>
                  <a:srgbClr val="663300"/>
                </a:solidFill>
                <a:latin typeface="Times New Roman" pitchFamily="18" charset="0"/>
                <a:cs typeface="Times New Roman" pitchFamily="18" charset="0"/>
              </a:rPr>
              <a:t> after me, is not worthy of me. </a:t>
            </a:r>
            <a:endParaRPr lang="en-US" sz="2800" b="1" i="1" dirty="0" smtClean="0">
              <a:solidFill>
                <a:srgbClr val="663300"/>
              </a:solidFill>
              <a:latin typeface="Times New Roman" pitchFamily="18" charset="0"/>
              <a:cs typeface="Times New Roman" pitchFamily="18" charset="0"/>
            </a:endParaRPr>
          </a:p>
          <a:p>
            <a:r>
              <a:rPr lang="en-US" sz="2800" i="1" dirty="0" smtClean="0">
                <a:solidFill>
                  <a:srgbClr val="663300"/>
                </a:solidFill>
                <a:latin typeface="Times New Roman" pitchFamily="18" charset="0"/>
                <a:cs typeface="Times New Roman" pitchFamily="18" charset="0"/>
              </a:rPr>
              <a:t>He that </a:t>
            </a:r>
            <a:r>
              <a:rPr lang="en-US" sz="2800" i="1" dirty="0" err="1" smtClean="0">
                <a:solidFill>
                  <a:srgbClr val="663300"/>
                </a:solidFill>
                <a:latin typeface="Times New Roman" pitchFamily="18" charset="0"/>
                <a:cs typeface="Times New Roman" pitchFamily="18" charset="0"/>
              </a:rPr>
              <a:t>findeth</a:t>
            </a:r>
            <a:r>
              <a:rPr lang="en-US" sz="2800" i="1" dirty="0" smtClean="0">
                <a:solidFill>
                  <a:srgbClr val="663300"/>
                </a:solidFill>
                <a:latin typeface="Times New Roman" pitchFamily="18" charset="0"/>
                <a:cs typeface="Times New Roman" pitchFamily="18" charset="0"/>
              </a:rPr>
              <a:t> his life shall lose it: and he that </a:t>
            </a:r>
            <a:r>
              <a:rPr lang="en-US" sz="2800" i="1" dirty="0" err="1" smtClean="0">
                <a:solidFill>
                  <a:srgbClr val="663300"/>
                </a:solidFill>
                <a:latin typeface="Times New Roman" pitchFamily="18" charset="0"/>
                <a:cs typeface="Times New Roman" pitchFamily="18" charset="0"/>
              </a:rPr>
              <a:t>loseth</a:t>
            </a:r>
            <a:r>
              <a:rPr lang="en-US" sz="2800" i="1" dirty="0" smtClean="0">
                <a:solidFill>
                  <a:srgbClr val="663300"/>
                </a:solidFill>
                <a:latin typeface="Times New Roman" pitchFamily="18" charset="0"/>
                <a:cs typeface="Times New Roman" pitchFamily="18" charset="0"/>
              </a:rPr>
              <a:t> his life for my sake shall find it</a:t>
            </a:r>
          </a:p>
          <a:p>
            <a:endParaRPr lang="en-US" sz="2800" i="1" dirty="0" smtClean="0">
              <a:solidFill>
                <a:srgbClr val="663300"/>
              </a:solidFill>
              <a:latin typeface="Times New Roman" pitchFamily="18" charset="0"/>
              <a:cs typeface="Times New Roman" pitchFamily="18" charset="0"/>
            </a:endParaRPr>
          </a:p>
          <a:p>
            <a:r>
              <a:rPr lang="en-US" sz="2800" dirty="0" smtClean="0">
                <a:solidFill>
                  <a:srgbClr val="663300"/>
                </a:solidFill>
                <a:latin typeface="Times New Roman" pitchFamily="18" charset="0"/>
                <a:cs typeface="Times New Roman" pitchFamily="18" charset="0"/>
              </a:rPr>
              <a:t>** </a:t>
            </a:r>
            <a:r>
              <a:rPr lang="en-US" sz="2000" dirty="0" smtClean="0">
                <a:solidFill>
                  <a:srgbClr val="663300"/>
                </a:solidFill>
                <a:latin typeface="Times New Roman" pitchFamily="18" charset="0"/>
                <a:cs typeface="Times New Roman" pitchFamily="18" charset="0"/>
              </a:rPr>
              <a:t>It would be insightful to read </a:t>
            </a:r>
            <a:r>
              <a:rPr lang="en-US" sz="2000" i="1" dirty="0" smtClean="0">
                <a:solidFill>
                  <a:srgbClr val="663300"/>
                </a:solidFill>
                <a:latin typeface="Times New Roman" pitchFamily="18" charset="0"/>
                <a:cs typeface="Times New Roman" pitchFamily="18" charset="0"/>
              </a:rPr>
              <a:t>The Triumphant Church</a:t>
            </a:r>
            <a:r>
              <a:rPr lang="en-US" sz="2000" dirty="0" smtClean="0">
                <a:solidFill>
                  <a:srgbClr val="663300"/>
                </a:solidFill>
                <a:latin typeface="Times New Roman" pitchFamily="18" charset="0"/>
                <a:cs typeface="Times New Roman" pitchFamily="18" charset="0"/>
              </a:rPr>
              <a:t>, compiled by The Voice of the Martyrs.</a:t>
            </a:r>
            <a:endParaRPr lang="en-US" sz="2000" i="1" dirty="0">
              <a:solidFill>
                <a:srgbClr val="663300"/>
              </a:solidFill>
              <a:latin typeface="Times New Roman" pitchFamily="18" charset="0"/>
              <a:cs typeface="Times New Roman" pitchFamily="18" charset="0"/>
            </a:endParaRPr>
          </a:p>
        </p:txBody>
      </p:sp>
      <p:sp>
        <p:nvSpPr>
          <p:cNvPr id="2" name="Title 1"/>
          <p:cNvSpPr>
            <a:spLocks noGrp="1"/>
          </p:cNvSpPr>
          <p:nvPr>
            <p:ph type="title"/>
          </p:nvPr>
        </p:nvSpPr>
        <p:spPr/>
        <p:txBody>
          <a:bodyPr>
            <a:normAutofit/>
          </a:bodyPr>
          <a:lstStyle/>
          <a:p>
            <a:r>
              <a:rPr lang="en-US" sz="4400" dirty="0" smtClean="0"/>
              <a:t>Matthew 10.37-39</a:t>
            </a:r>
            <a:endParaRPr lang="en-US" b="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4495800"/>
            <a:ext cx="8229600" cy="1511491"/>
          </a:xfrm>
        </p:spPr>
        <p:txBody>
          <a:bodyPr>
            <a:normAutofit/>
          </a:bodyPr>
          <a:lstStyle/>
          <a:p>
            <a:r>
              <a:rPr lang="en-US" sz="7200" i="1" dirty="0">
                <a:latin typeface="Aparajita" pitchFamily="34" charset="0"/>
                <a:cs typeface="Aparajita" pitchFamily="34" charset="0"/>
              </a:rPr>
              <a:t>Have you ?</a:t>
            </a:r>
            <a:endParaRPr lang="en-US" sz="7200" i="1" dirty="0">
              <a:latin typeface="Aparajita" pitchFamily="34" charset="0"/>
              <a:cs typeface="Aparajita" pitchFamily="34" charset="0"/>
            </a:endParaRPr>
          </a:p>
        </p:txBody>
      </p:sp>
      <p:sp>
        <p:nvSpPr>
          <p:cNvPr id="3" name="Title 2"/>
          <p:cNvSpPr>
            <a:spLocks noGrp="1"/>
          </p:cNvSpPr>
          <p:nvPr>
            <p:ph type="title"/>
          </p:nvPr>
        </p:nvSpPr>
        <p:spPr>
          <a:xfrm>
            <a:off x="457200" y="274638"/>
            <a:ext cx="8229600" cy="4602162"/>
          </a:xfrm>
        </p:spPr>
        <p:txBody>
          <a:bodyPr/>
          <a:lstStyle/>
          <a:p>
            <a:pPr algn="r"/>
            <a:r>
              <a:rPr lang="en-US" sz="5400" dirty="0" smtClean="0">
                <a:latin typeface="Lucida Calligraphy" pitchFamily="66" charset="0"/>
              </a:rPr>
              <a:t>I Have Decided to Follow </a:t>
            </a:r>
            <a:r>
              <a:rPr lang="en-US" sz="5400" dirty="0" smtClean="0">
                <a:latin typeface="Lucida Calligraphy" pitchFamily="66" charset="0"/>
              </a:rPr>
              <a:t>Jesus!</a:t>
            </a:r>
            <a:r>
              <a:rPr lang="en-US" sz="6000" dirty="0" smtClean="0">
                <a:latin typeface="Forte" pitchFamily="66" charset="0"/>
              </a:rPr>
              <a:t/>
            </a:r>
            <a:br>
              <a:rPr lang="en-US" sz="6000" dirty="0" smtClean="0">
                <a:latin typeface="Forte" pitchFamily="66" charset="0"/>
              </a:rPr>
            </a:br>
            <a:r>
              <a:rPr lang="en-US" sz="6000" dirty="0" smtClean="0">
                <a:latin typeface="Forte" pitchFamily="66" charset="0"/>
              </a:rPr>
              <a:t/>
            </a:r>
            <a:br>
              <a:rPr lang="en-US" sz="6000" dirty="0" smtClean="0">
                <a:latin typeface="Forte" pitchFamily="66" charset="0"/>
              </a:rPr>
            </a:br>
            <a:endParaRPr lang="en-US" sz="4800" dirty="0">
              <a:latin typeface="Forte" pitchFamily="66"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idx="1"/>
          </p:nvPr>
        </p:nvSpPr>
        <p:spPr>
          <a:xfrm>
            <a:off x="228600" y="3581400"/>
            <a:ext cx="8686800" cy="2362200"/>
          </a:xfrm>
        </p:spPr>
        <p:txBody>
          <a:bodyPr/>
          <a:lstStyle/>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endParaRPr lang="en-US" i="1" dirty="0" smtClean="0">
              <a:latin typeface="Times New Roman" pitchFamily="18" charset="0"/>
              <a:cs typeface="Times New Roman" pitchFamily="18" charset="0"/>
            </a:endParaRPr>
          </a:p>
          <a:p>
            <a:pPr algn="ctr" eaLnBrk="1" hangingPunct="1">
              <a:buFontTx/>
              <a:buNone/>
            </a:pPr>
            <a:r>
              <a:rPr lang="en-US" i="1" dirty="0" smtClean="0">
                <a:latin typeface="Times New Roman" pitchFamily="18" charset="0"/>
                <a:cs typeface="Times New Roman" pitchFamily="18" charset="0"/>
              </a:rPr>
              <a:t>Walking in Wholeness and Holiness</a:t>
            </a:r>
            <a:endParaRPr lang="en-US" dirty="0" smtClean="0">
              <a:latin typeface="Times New Roman" pitchFamily="18" charset="0"/>
              <a:cs typeface="Times New Roman" pitchFamily="18" charset="0"/>
            </a:endParaRPr>
          </a:p>
        </p:txBody>
      </p:sp>
      <p:sp>
        <p:nvSpPr>
          <p:cNvPr id="4098" name="Rectangle 2"/>
          <p:cNvSpPr>
            <a:spLocks noGrp="1" noChangeArrowheads="1"/>
          </p:cNvSpPr>
          <p:nvPr>
            <p:ph type="title"/>
          </p:nvPr>
        </p:nvSpPr>
        <p:spPr>
          <a:xfrm>
            <a:off x="457200" y="990600"/>
            <a:ext cx="8229600" cy="15240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1447800"/>
            <a:ext cx="7772400" cy="2819399"/>
          </a:xfrm>
        </p:spPr>
        <p:txBody>
          <a:bodyPr/>
          <a:lstStyle/>
          <a:p>
            <a:pPr eaLnBrk="1" hangingPunct="1"/>
            <a:r>
              <a:rPr lang="en-US"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Take Up Thy Cross</a:t>
            </a: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r>
              <a:rPr lang="en-US" sz="2400" i="1" dirty="0" smtClean="0">
                <a:latin typeface="Times New Roman" pitchFamily="18" charset="0"/>
                <a:cs typeface="Times New Roman" pitchFamily="18" charset="0"/>
              </a:rPr>
              <a:t>The Rev. Mrs. Dr. C. S. Cole</a:t>
            </a:r>
          </a:p>
        </p:txBody>
      </p:sp>
      <p:sp>
        <p:nvSpPr>
          <p:cNvPr id="6147" name="Rectangle 3"/>
          <p:cNvSpPr>
            <a:spLocks noGrp="1" noChangeArrowheads="1"/>
          </p:cNvSpPr>
          <p:nvPr>
            <p:ph type="subTitle" idx="1"/>
          </p:nvPr>
        </p:nvSpPr>
        <p:spPr>
          <a:xfrm>
            <a:off x="1371600" y="5105400"/>
            <a:ext cx="6400800" cy="533400"/>
          </a:xfrm>
        </p:spPr>
        <p:txBody>
          <a:bodyPr>
            <a:normAutofit/>
          </a:bodyPr>
          <a:lstStyle/>
          <a:p>
            <a:pPr algn="l" eaLnBrk="1" hangingPunct="1"/>
            <a:r>
              <a:rPr lang="en-US" sz="1800" dirty="0" smtClean="0">
                <a:latin typeface="Times New Roman" pitchFamily="18" charset="0"/>
                <a:cs typeface="Times New Roman" pitchFamily="18" charset="0"/>
              </a:rPr>
              <a:t>© June, 2007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4000" i="1"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The Cross of Christ in all its Glory </a:t>
            </a:r>
            <a:r>
              <a:rPr lang="en-US" i="1"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 </a:t>
            </a:r>
            <a:endParaRPr lang="en-US"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endParaRPr>
          </a:p>
          <a:p>
            <a:r>
              <a:rPr lang="en-US" sz="2400" i="1" dirty="0" smtClean="0">
                <a:solidFill>
                  <a:srgbClr val="663300"/>
                </a:solidFill>
                <a:latin typeface="Times New Roman" pitchFamily="18" charset="0"/>
                <a:cs typeface="Times New Roman" pitchFamily="18" charset="0"/>
              </a:rPr>
              <a:t>Sermon: December 23, 2007</a:t>
            </a:r>
            <a:endParaRPr lang="en-US" sz="2400" dirty="0" smtClean="0">
              <a:solidFill>
                <a:srgbClr val="663300"/>
              </a:solidFill>
              <a:latin typeface="Times New Roman" pitchFamily="18" charset="0"/>
              <a:cs typeface="Times New Roman" pitchFamily="18" charset="0"/>
            </a:endParaRPr>
          </a:p>
          <a:p>
            <a:r>
              <a:rPr lang="en-US" sz="2400" i="1" dirty="0" smtClean="0">
                <a:solidFill>
                  <a:srgbClr val="663300"/>
                </a:solidFill>
                <a:latin typeface="Times New Roman" pitchFamily="18" charset="0"/>
                <a:cs typeface="Times New Roman" pitchFamily="18" charset="0"/>
              </a:rPr>
              <a:t>Dr. C. S. Cole</a:t>
            </a:r>
            <a:endParaRPr lang="en-US" sz="2400" dirty="0" smtClean="0">
              <a:solidFill>
                <a:srgbClr val="663300"/>
              </a:solidFill>
              <a:latin typeface="Times New Roman" pitchFamily="18" charset="0"/>
              <a:cs typeface="Times New Roman" pitchFamily="18" charset="0"/>
            </a:endParaRPr>
          </a:p>
          <a:p>
            <a:r>
              <a:rPr lang="en-US" sz="2800" i="1" dirty="0" smtClean="0">
                <a:solidFill>
                  <a:srgbClr val="663300"/>
                </a:solidFill>
                <a:latin typeface="Times New Roman" pitchFamily="18" charset="0"/>
                <a:cs typeface="Times New Roman" pitchFamily="18" charset="0"/>
              </a:rPr>
              <a:t>Luke 23.22-47 Gospel Reading</a:t>
            </a:r>
            <a:endParaRPr lang="en-US" sz="2800" dirty="0" smtClean="0">
              <a:solidFill>
                <a:srgbClr val="663300"/>
              </a:solidFill>
              <a:latin typeface="Times New Roman" pitchFamily="18" charset="0"/>
              <a:cs typeface="Times New Roman" pitchFamily="18" charset="0"/>
            </a:endParaRPr>
          </a:p>
          <a:p>
            <a:r>
              <a:rPr lang="en-US" sz="2800" i="1" dirty="0" smtClean="0">
                <a:solidFill>
                  <a:srgbClr val="663300"/>
                </a:solidFill>
                <a:latin typeface="Times New Roman" pitchFamily="18" charset="0"/>
                <a:cs typeface="Times New Roman" pitchFamily="18" charset="0"/>
              </a:rPr>
              <a:t>The Humility of the Cross of Christ Jesus</a:t>
            </a:r>
            <a:endParaRPr lang="en-US" sz="2800" dirty="0" smtClean="0">
              <a:solidFill>
                <a:srgbClr val="663300"/>
              </a:solidFill>
              <a:latin typeface="Times New Roman" pitchFamily="18" charset="0"/>
              <a:cs typeface="Times New Roman" pitchFamily="18" charset="0"/>
            </a:endParaRPr>
          </a:p>
          <a:p>
            <a:r>
              <a:rPr lang="en-US" dirty="0" smtClean="0">
                <a:solidFill>
                  <a:srgbClr val="663300"/>
                </a:solidFill>
                <a:latin typeface="Times New Roman" pitchFamily="18" charset="0"/>
                <a:cs typeface="Times New Roman" pitchFamily="18" charset="0"/>
              </a:rPr>
              <a:t> </a:t>
            </a:r>
            <a:r>
              <a:rPr lang="en-US" sz="2800" i="1"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The humility of crucifixion </a:t>
            </a:r>
          </a:p>
          <a:p>
            <a:pPr lvl="1">
              <a:buNone/>
            </a:pPr>
            <a:r>
              <a:rPr lang="en-US" i="1"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              between two malefactors </a:t>
            </a:r>
          </a:p>
          <a:p>
            <a:pPr lvl="2">
              <a:buNone/>
            </a:pPr>
            <a:r>
              <a:rPr lang="en-US" sz="2800" i="1" dirty="0" smtClean="0">
                <a:solidFill>
                  <a:srgbClr val="663300"/>
                </a:solidFill>
                <a:effectLst>
                  <a:outerShdw blurRad="38100" dist="38100" dir="2700000" algn="tl">
                    <a:srgbClr val="000000">
                      <a:alpha val="43137"/>
                    </a:srgbClr>
                  </a:outerShdw>
                </a:effectLst>
                <a:latin typeface="Times New Roman" pitchFamily="18" charset="0"/>
                <a:cs typeface="Times New Roman" pitchFamily="18" charset="0"/>
              </a:rPr>
              <a:t>                   is the humility to which we are called</a:t>
            </a:r>
          </a:p>
        </p:txBody>
      </p:sp>
      <p:sp>
        <p:nvSpPr>
          <p:cNvPr id="2" name="Title 1"/>
          <p:cNvSpPr>
            <a:spLocks noGrp="1"/>
          </p:cNvSpPr>
          <p:nvPr>
            <p:ph type="title"/>
          </p:nvPr>
        </p:nvSpPr>
        <p:spPr/>
        <p:txBody>
          <a:bodyPr>
            <a:normAutofit fontScale="90000"/>
          </a:bodyPr>
          <a:lstStyle/>
          <a:p>
            <a:r>
              <a:rPr lang="en-US" i="1" dirty="0" smtClean="0">
                <a:effectLst>
                  <a:outerShdw blurRad="38100" dist="38100" dir="2700000" algn="tl">
                    <a:srgbClr val="000000">
                      <a:alpha val="43137"/>
                    </a:srgbClr>
                  </a:outerShdw>
                </a:effectLst>
              </a:rPr>
              <a:t>The Cross of Christ in all its Glory</a:t>
            </a:r>
            <a:endParaRPr lang="en-US" i="1" dirty="0">
              <a:effectLst>
                <a:outerShdw blurRad="38100" dist="38100" dir="2700000" algn="tl">
                  <a:srgbClr val="000000">
                    <a:alpha val="43137"/>
                  </a:srgbClr>
                </a:outerShdw>
              </a:effectLst>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400" i="1" dirty="0" smtClean="0">
                <a:solidFill>
                  <a:srgbClr val="663300"/>
                </a:solidFill>
                <a:latin typeface="Times New Roman" pitchFamily="18" charset="0"/>
                <a:cs typeface="Times New Roman" pitchFamily="18" charset="0"/>
              </a:rPr>
              <a:t>“I did not know that Jesus was crucified between two thieves was a response I heard after watching the Biblical movie, Jesus.” That struck a chord with me in light of the Scriptures that we have read over and over again.  Seeing Jesus, experiencing Jesus being crucified is horrific, and knowing that He was crucified for my sins that I might be forgiven of my sins now and forevermore is beyond my comprehension.  That is a love beyond knowing.</a:t>
            </a:r>
          </a:p>
          <a:p>
            <a:r>
              <a:rPr lang="en-US" sz="2400" i="1" dirty="0" smtClean="0">
                <a:solidFill>
                  <a:srgbClr val="663300"/>
                </a:solidFill>
                <a:latin typeface="Times New Roman" pitchFamily="18" charset="0"/>
                <a:cs typeface="Times New Roman" pitchFamily="18" charset="0"/>
              </a:rPr>
              <a:t>You see, you and I love our pets, we love food, we love . . .  But we are talking about love, The Love of God in Christ Jesus, the giving of His only begotten Son, who came and dwelt among us (John 1.1-14).</a:t>
            </a:r>
          </a:p>
        </p:txBody>
      </p:sp>
      <p:sp>
        <p:nvSpPr>
          <p:cNvPr id="2" name="Title 1"/>
          <p:cNvSpPr>
            <a:spLocks noGrp="1"/>
          </p:cNvSpPr>
          <p:nvPr>
            <p:ph type="title"/>
          </p:nvPr>
        </p:nvSpPr>
        <p:spPr/>
        <p:txBody>
          <a:bodyPr>
            <a:normAutofit/>
          </a:bodyPr>
          <a:lstStyle/>
          <a:p>
            <a:pPr algn="r"/>
            <a:r>
              <a:rPr lang="en-US" sz="2400" dirty="0" smtClean="0"/>
              <a:t>I.  Luke 23.34: Forgiving all who were a part of crucifying Jesus is the love to which we are called.</a:t>
            </a:r>
            <a:endParaRPr lang="en-US" sz="2400" dirty="0">
              <a:solidFill>
                <a:srgbClr val="663300"/>
              </a:solidFill>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200" i="1" dirty="0" smtClean="0">
                <a:solidFill>
                  <a:srgbClr val="663300"/>
                </a:solidFill>
                <a:latin typeface="Times New Roman" pitchFamily="18" charset="0"/>
                <a:cs typeface="Times New Roman" pitchFamily="18" charset="0"/>
              </a:rPr>
              <a:t>Too often we read the Bible and we just read words.  We are not able to step into the Scripture to experience with the disciples, the prophets what it was to live for the Lord at all costs.  And, yet, that is exactly what you and I are called to do – that we might walk the way of the cross, the via dolorosa</a:t>
            </a:r>
            <a:r>
              <a:rPr lang="en-US" sz="2200" b="1" i="1" dirty="0" smtClean="0">
                <a:solidFill>
                  <a:srgbClr val="663300"/>
                </a:solidFill>
                <a:latin typeface="Times New Roman" pitchFamily="18" charset="0"/>
                <a:cs typeface="Times New Roman" pitchFamily="18" charset="0"/>
              </a:rPr>
              <a:t> </a:t>
            </a:r>
            <a:r>
              <a:rPr lang="en-US" sz="2200" i="1" dirty="0" smtClean="0">
                <a:solidFill>
                  <a:srgbClr val="663300"/>
                </a:solidFill>
                <a:latin typeface="Times New Roman" pitchFamily="18" charset="0"/>
                <a:cs typeface="Times New Roman" pitchFamily="18" charset="0"/>
              </a:rPr>
              <a:t>with Simon of Cyrene that awful day when Jesus fell beneath the cross.  Simon was pulled in by a soldier and told to carry the cross of Jesus.  Mar 15:21)  And they compel one Simon a </a:t>
            </a:r>
            <a:r>
              <a:rPr lang="en-US" sz="2200" i="1" dirty="0" err="1" smtClean="0">
                <a:solidFill>
                  <a:srgbClr val="663300"/>
                </a:solidFill>
                <a:latin typeface="Times New Roman" pitchFamily="18" charset="0"/>
                <a:cs typeface="Times New Roman" pitchFamily="18" charset="0"/>
              </a:rPr>
              <a:t>Cyrenian</a:t>
            </a:r>
            <a:r>
              <a:rPr lang="en-US" sz="2200" i="1" dirty="0" smtClean="0">
                <a:solidFill>
                  <a:srgbClr val="663300"/>
                </a:solidFill>
                <a:latin typeface="Times New Roman" pitchFamily="18" charset="0"/>
                <a:cs typeface="Times New Roman" pitchFamily="18" charset="0"/>
              </a:rPr>
              <a:t>, who passed by, coming out of the country, the father of Alexander and Rufus, to bear his cross.</a:t>
            </a:r>
          </a:p>
          <a:p>
            <a:r>
              <a:rPr lang="en-US" sz="2200" i="1" dirty="0" smtClean="0">
                <a:solidFill>
                  <a:srgbClr val="663300"/>
                </a:solidFill>
                <a:latin typeface="Times New Roman" pitchFamily="18" charset="0"/>
                <a:cs typeface="Times New Roman" pitchFamily="18" charset="0"/>
              </a:rPr>
              <a:t>I wonder what would that have been like to carry the cross of Jesus – no, I mean carry it for Him with love and pain, with joy and sorrow as Jesus experience on the cross because of His love for you and me.</a:t>
            </a:r>
            <a:endParaRPr lang="en-US" sz="2200" i="1" dirty="0">
              <a:solidFill>
                <a:srgbClr val="663300"/>
              </a:solidFill>
              <a:latin typeface="Times New Roman" pitchFamily="18" charset="0"/>
              <a:cs typeface="Times New Roman" pitchFamily="18" charset="0"/>
            </a:endParaRPr>
          </a:p>
        </p:txBody>
      </p:sp>
      <p:sp>
        <p:nvSpPr>
          <p:cNvPr id="2" name="Title 1"/>
          <p:cNvSpPr>
            <a:spLocks noGrp="1"/>
          </p:cNvSpPr>
          <p:nvPr>
            <p:ph type="title"/>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sz="2200" i="1" dirty="0" smtClean="0">
                <a:solidFill>
                  <a:srgbClr val="663300"/>
                </a:solidFill>
                <a:latin typeface="Times New Roman" pitchFamily="18" charset="0"/>
                <a:cs typeface="Times New Roman" pitchFamily="18" charset="0"/>
              </a:rPr>
              <a:t>The cross!  Scripture says in I Corinthians 1.18, “For the preaching of the cross is to them that perish foolishness; but unto us which are saved it is the power of God.”  This is true today.  The cross of Christ, His blood spilled upon the Cross of Calvary is no longer preached.  You hear words from those standing on </a:t>
            </a:r>
            <a:r>
              <a:rPr lang="en-US" sz="2200" i="1" dirty="0" err="1" smtClean="0">
                <a:solidFill>
                  <a:srgbClr val="663300"/>
                </a:solidFill>
                <a:latin typeface="Times New Roman" pitchFamily="18" charset="0"/>
                <a:cs typeface="Times New Roman" pitchFamily="18" charset="0"/>
              </a:rPr>
              <a:t>pulpitums</a:t>
            </a:r>
            <a:r>
              <a:rPr lang="en-US" sz="2200" i="1" dirty="0" smtClean="0">
                <a:solidFill>
                  <a:srgbClr val="663300"/>
                </a:solidFill>
                <a:latin typeface="Times New Roman" pitchFamily="18" charset="0"/>
                <a:cs typeface="Times New Roman" pitchFamily="18" charset="0"/>
              </a:rPr>
              <a:t> who tell you that God loves you, wants you to have lots of worldly goods, just be happy in the world, think highly of yourself . . . and on it goes.  We do not hear them preaching the Cross of Christ, not the way of salvation through repentance and walking with Jesus at all costs.</a:t>
            </a:r>
          </a:p>
          <a:p>
            <a:r>
              <a:rPr lang="en-US" sz="2200" i="1" dirty="0" smtClean="0">
                <a:solidFill>
                  <a:srgbClr val="663300"/>
                </a:solidFill>
                <a:latin typeface="Times New Roman" pitchFamily="18" charset="0"/>
                <a:cs typeface="Times New Roman" pitchFamily="18" charset="0"/>
              </a:rPr>
              <a:t>I believe most televangelists are ashamed of Jesus, of the Cross of Calvary, of King Jesus.  </a:t>
            </a:r>
          </a:p>
          <a:p>
            <a:r>
              <a:rPr lang="en-US" sz="2200" i="1" dirty="0" smtClean="0">
                <a:solidFill>
                  <a:srgbClr val="663300"/>
                </a:solidFill>
                <a:latin typeface="Times New Roman" pitchFamily="18" charset="0"/>
                <a:cs typeface="Times New Roman" pitchFamily="18" charset="0"/>
              </a:rPr>
              <a:t>Let’s go back to where we started.  I did not know that Jesus was crucified between two malefactors, two evil doers.  </a:t>
            </a:r>
          </a:p>
        </p:txBody>
      </p:sp>
      <p:sp>
        <p:nvSpPr>
          <p:cNvPr id="2" name="Title 1"/>
          <p:cNvSpPr>
            <a:spLocks noGrp="1"/>
          </p:cNvSpPr>
          <p:nvPr>
            <p:ph type="title"/>
          </p:nvPr>
        </p:nvSpPr>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000" i="1" dirty="0" smtClean="0">
                <a:solidFill>
                  <a:srgbClr val="663300"/>
                </a:solidFill>
                <a:latin typeface="Times New Roman" pitchFamily="18" charset="0"/>
                <a:cs typeface="Times New Roman" pitchFamily="18" charset="0"/>
              </a:rPr>
              <a:t>Let this mind be in you, which was also in Christ Jesus: </a:t>
            </a:r>
          </a:p>
          <a:p>
            <a:r>
              <a:rPr lang="en-US" sz="2000" i="1" dirty="0" smtClean="0">
                <a:solidFill>
                  <a:srgbClr val="663300"/>
                </a:solidFill>
                <a:latin typeface="Times New Roman" pitchFamily="18" charset="0"/>
                <a:cs typeface="Times New Roman" pitchFamily="18" charset="0"/>
              </a:rPr>
              <a:t>Who, being in the form of God, thought it not robbery to be equal with God: </a:t>
            </a:r>
          </a:p>
          <a:p>
            <a:r>
              <a:rPr lang="en-US" sz="2000" i="1" dirty="0" smtClean="0">
                <a:solidFill>
                  <a:srgbClr val="663300"/>
                </a:solidFill>
                <a:latin typeface="Times New Roman" pitchFamily="18" charset="0"/>
                <a:cs typeface="Times New Roman" pitchFamily="18" charset="0"/>
              </a:rPr>
              <a:t>But made himself of no reputation, and took upon him the form of a servant, and was made in the likeness of men: </a:t>
            </a:r>
          </a:p>
          <a:p>
            <a:r>
              <a:rPr lang="en-US" sz="2000" b="1" i="1" dirty="0" smtClean="0">
                <a:solidFill>
                  <a:srgbClr val="663300"/>
                </a:solidFill>
                <a:latin typeface="Times New Roman" pitchFamily="18" charset="0"/>
                <a:cs typeface="Times New Roman" pitchFamily="18" charset="0"/>
              </a:rPr>
              <a:t>And being found in fashion as a man, he humbled himself, and became obedient unto death, even the death of the cross.</a:t>
            </a:r>
            <a:r>
              <a:rPr lang="en-US" sz="2000" i="1" dirty="0" smtClean="0">
                <a:solidFill>
                  <a:srgbClr val="663300"/>
                </a:solidFill>
                <a:latin typeface="Times New Roman" pitchFamily="18" charset="0"/>
                <a:cs typeface="Times New Roman" pitchFamily="18" charset="0"/>
              </a:rPr>
              <a:t> </a:t>
            </a:r>
          </a:p>
          <a:p>
            <a:r>
              <a:rPr lang="en-US" sz="2000" i="1" dirty="0" smtClean="0">
                <a:solidFill>
                  <a:srgbClr val="663300"/>
                </a:solidFill>
                <a:latin typeface="Times New Roman" pitchFamily="18" charset="0"/>
                <a:cs typeface="Times New Roman" pitchFamily="18" charset="0"/>
              </a:rPr>
              <a:t>Wherefore God also hath highly exalted him, and given him a name which is above every name: </a:t>
            </a:r>
          </a:p>
          <a:p>
            <a:r>
              <a:rPr lang="en-US" sz="2000" i="1" dirty="0" smtClean="0">
                <a:solidFill>
                  <a:srgbClr val="663300"/>
                </a:solidFill>
                <a:latin typeface="Times New Roman" pitchFamily="18" charset="0"/>
                <a:cs typeface="Times New Roman" pitchFamily="18" charset="0"/>
              </a:rPr>
              <a:t>That at the name of Jesus every knee should bow, of [things] in heaven, and [things] in earth, and [things] under the earth; </a:t>
            </a:r>
          </a:p>
          <a:p>
            <a:r>
              <a:rPr lang="en-US" sz="2000" i="1" dirty="0" smtClean="0">
                <a:solidFill>
                  <a:srgbClr val="663300"/>
                </a:solidFill>
                <a:latin typeface="Times New Roman" pitchFamily="18" charset="0"/>
                <a:cs typeface="Times New Roman" pitchFamily="18" charset="0"/>
              </a:rPr>
              <a:t>And [that] every tongue should confess that Jesus Christ [is] Lord, to the glory of God the Father. </a:t>
            </a:r>
          </a:p>
        </p:txBody>
      </p:sp>
      <p:sp>
        <p:nvSpPr>
          <p:cNvPr id="2" name="Title 1"/>
          <p:cNvSpPr>
            <a:spLocks noGrp="1"/>
          </p:cNvSpPr>
          <p:nvPr>
            <p:ph type="title"/>
          </p:nvPr>
        </p:nvSpPr>
        <p:spPr/>
        <p:txBody>
          <a:bodyPr>
            <a:normAutofit/>
          </a:bodyPr>
          <a:lstStyle/>
          <a:p>
            <a:r>
              <a:rPr lang="en-US" dirty="0" smtClean="0"/>
              <a:t>Philippians 2.5-11</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261</TotalTime>
  <Words>2490</Words>
  <Application>Microsoft Office PowerPoint</Application>
  <PresentationFormat>On-screen Show (4:3)</PresentationFormat>
  <Paragraphs>90</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Concourse</vt:lpstr>
      <vt:lpstr>The Good Shepherd Ministry Psalm 23   </vt:lpstr>
      <vt:lpstr>The Good Shepherd Ministry Psalm 23</vt:lpstr>
      <vt:lpstr>The Good Shepherd Ministry Psalm 23</vt:lpstr>
      <vt:lpstr>Take Up Thy Cross   The Rev. Mrs. Dr. C. S. Cole</vt:lpstr>
      <vt:lpstr>The Cross of Christ in all its Glory</vt:lpstr>
      <vt:lpstr>I.  Luke 23.34: Forgiving all who were a part of crucifying Jesus is the love to which we are called.</vt:lpstr>
      <vt:lpstr>PowerPoint Presentation</vt:lpstr>
      <vt:lpstr>PowerPoint Presentation</vt:lpstr>
      <vt:lpstr>Philippians 2.5-11</vt:lpstr>
      <vt:lpstr>PowerPoint Presentation</vt:lpstr>
      <vt:lpstr>II.  John 10.17-18: I lay down my life, no one takes it  - is the submissiveness to which we are called.</vt:lpstr>
      <vt:lpstr>PowerPoint Presentation</vt:lpstr>
      <vt:lpstr>PowerPoint Presentation</vt:lpstr>
      <vt:lpstr>PowerPoint Presentation</vt:lpstr>
      <vt:lpstr>PowerPoint Presentation</vt:lpstr>
      <vt:lpstr>PowerPoint Presentation</vt:lpstr>
      <vt:lpstr>PowerPoint Presentation</vt:lpstr>
      <vt:lpstr>III.  Acts 7.55-56: Stephen, “I see Jesus.” is the eyes that we should have to behold His glory.</vt:lpstr>
      <vt:lpstr>I V.  Acts 7.60: Stephen, “Lord lay not this sin at their feet.” is the heasrt of forgiveness we are to receive. </vt:lpstr>
      <vt:lpstr>PowerPoint Presentation</vt:lpstr>
      <vt:lpstr>PowerPoint Presentation</vt:lpstr>
      <vt:lpstr>PowerPoint Presentation</vt:lpstr>
      <vt:lpstr>Matthew 10.37-39</vt:lpstr>
      <vt:lpstr>I Have Decided to Follow Jesus!  </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Dr. C. S. Cole</dc:creator>
  <cp:lastModifiedBy>Dr. Cole</cp:lastModifiedBy>
  <cp:revision>47</cp:revision>
  <dcterms:created xsi:type="dcterms:W3CDTF">2007-11-13T13:29:07Z</dcterms:created>
  <dcterms:modified xsi:type="dcterms:W3CDTF">2021-03-05T01:44:46Z</dcterms:modified>
</cp:coreProperties>
</file>